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5"/>
  </p:handoutMasterIdLst>
  <p:sldIdLst>
    <p:sldId id="256" r:id="rId3"/>
    <p:sldId id="448" r:id="rId5"/>
    <p:sldId id="449" r:id="rId6"/>
    <p:sldId id="1234" r:id="rId7"/>
    <p:sldId id="1233" r:id="rId8"/>
    <p:sldId id="450" r:id="rId9"/>
    <p:sldId id="1240" r:id="rId10"/>
    <p:sldId id="488" r:id="rId11"/>
    <p:sldId id="489" r:id="rId12"/>
    <p:sldId id="453" r:id="rId13"/>
    <p:sldId id="780" r:id="rId14"/>
    <p:sldId id="1071" r:id="rId15"/>
    <p:sldId id="455" r:id="rId16"/>
    <p:sldId id="1238" r:id="rId17"/>
    <p:sldId id="1235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1237" r:id="rId26"/>
    <p:sldId id="486" r:id="rId27"/>
    <p:sldId id="487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85" r:id="rId36"/>
    <p:sldId id="472" r:id="rId37"/>
    <p:sldId id="471" r:id="rId38"/>
    <p:sldId id="475" r:id="rId39"/>
    <p:sldId id="476" r:id="rId40"/>
    <p:sldId id="478" r:id="rId41"/>
    <p:sldId id="477" r:id="rId42"/>
    <p:sldId id="474" r:id="rId43"/>
    <p:sldId id="480" r:id="rId44"/>
    <p:sldId id="491" r:id="rId45"/>
    <p:sldId id="1236" r:id="rId46"/>
    <p:sldId id="492" r:id="rId47"/>
    <p:sldId id="497" r:id="rId48"/>
    <p:sldId id="493" r:id="rId49"/>
    <p:sldId id="494" r:id="rId50"/>
    <p:sldId id="495" r:id="rId51"/>
    <p:sldId id="496" r:id="rId52"/>
    <p:sldId id="1239" r:id="rId53"/>
    <p:sldId id="1241" r:id="rId54"/>
  </p:sldIdLst>
  <p:sldSz cx="12192000" cy="6858000"/>
  <p:notesSz cx="6858000" cy="9144000"/>
  <p:custDataLst>
    <p:tags r:id="rId5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6" autoAdjust="0"/>
    <p:restoredTop sz="79006" autoAdjust="0"/>
  </p:normalViewPr>
  <p:slideViewPr>
    <p:cSldViewPr>
      <p:cViewPr varScale="1">
        <p:scale>
          <a:sx n="93" d="100"/>
          <a:sy n="93" d="100"/>
        </p:scale>
        <p:origin x="726" y="3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8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  <a:endParaRPr lang="zh-CN" altLang="en-US" dirty="0"/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  <a:endParaRPr lang="zh-CN" altLang="en-US" dirty="0"/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  <a:endParaRPr lang="zh-CN" altLang="en-US" dirty="0"/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  <a:endParaRPr lang="zh-CN" altLang="en-US" dirty="0"/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  <a:endParaRPr lang="zh-CN" altLang="en-US" dirty="0"/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/>
          <p:cNvSpPr txBox="1"/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nndl.github.io/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GIF"/><Relationship Id="rId3" Type="http://schemas.openxmlformats.org/officeDocument/2006/relationships/image" Target="../media/image11.GIF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GIF"/><Relationship Id="rId1" Type="http://schemas.openxmlformats.org/officeDocument/2006/relationships/image" Target="../media/image1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GIF"/><Relationship Id="rId1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GIF"/><Relationship Id="rId1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nndl/exercise/tree/master/chap5_CNN" TargetMode="External"/><Relationship Id="rId1" Type="http://schemas.openxmlformats.org/officeDocument/2006/relationships/hyperlink" Target="https://github.com/nndl/exercise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1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26967"/>
            <a:ext cx="2754438" cy="844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二维卷积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066800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17214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94557" y="3865273"/>
            <a:ext cx="2078043" cy="200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09800"/>
            <a:ext cx="3722150" cy="35005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  <a:endParaRPr lang="en-US" altLang="zh-CN" dirty="0">
              <a:solidFill>
                <a:schemeClr val="accent3"/>
              </a:solidFill>
              <a:cs typeface="Arial Unicode MS" panose="020B0604020202020204" pitchFamily="34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  <a:endParaRPr lang="en-US" altLang="zh-CN" dirty="0">
              <a:solidFill>
                <a:schemeClr val="accent3"/>
              </a:solidFill>
              <a:cs typeface="Arial Unicode MS" panose="020B0604020202020204" pitchFamily="34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  <a:endParaRPr lang="en-US" altLang="zh-CN" dirty="0">
              <a:solidFill>
                <a:schemeClr val="accent3"/>
              </a:solidFill>
              <a:cs typeface="Arial Unicode MS" panose="020B0604020202020204" pitchFamily="34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320682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71800"/>
            <a:ext cx="7620213" cy="18465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  <a:endParaRPr lang="zh-CN" altLang="en-US" dirty="0"/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  <a:endParaRPr lang="zh-CN" altLang="en-US" dirty="0"/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27112" y="1219200"/>
            <a:ext cx="101377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  <a:endParaRPr lang="zh-CN" altLang="en-US" dirty="0"/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  <a:endParaRPr lang="zh-CN" altLang="en-US" dirty="0"/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  <a:endParaRPr lang="zh-CN" altLang="en-US" dirty="0"/>
          </a:p>
          <a:p>
            <a:pPr lvl="1"/>
            <a:r>
              <a:rPr lang="zh-CN" altLang="en-US" dirty="0"/>
              <a:t>局部连接</a:t>
            </a:r>
            <a:endParaRPr lang="zh-CN" altLang="en-US" dirty="0"/>
          </a:p>
          <a:p>
            <a:pPr lvl="1"/>
            <a:r>
              <a:rPr lang="zh-CN" altLang="en-US" dirty="0"/>
              <a:t>权重共享</a:t>
            </a:r>
            <a:endParaRPr lang="zh-CN" altLang="en-US" dirty="0"/>
          </a:p>
          <a:p>
            <a:pPr lvl="1"/>
            <a:r>
              <a:rPr lang="zh-CN" altLang="en-US" dirty="0"/>
              <a:t>空间或时间上的次采样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146050" y="50780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</a:t>
            </a:r>
            <a:r>
              <a:rPr lang="zh-CN" altLang="en-US" b="1" dirty="0"/>
              <a:t>小卷积核</a:t>
            </a:r>
            <a:r>
              <a:rPr lang="zh-CN" altLang="en-US" dirty="0"/>
              <a:t>替换</a:t>
            </a:r>
            <a:r>
              <a:rPr lang="zh-CN" altLang="en-US" b="1" dirty="0"/>
              <a:t>大卷积核</a:t>
            </a:r>
            <a:r>
              <a:rPr lang="zh-CN" altLang="en-US" dirty="0"/>
              <a:t>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  <a:endParaRPr lang="zh-CN" altLang="en-US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b="1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pPr lvl="1"/>
            <a:r>
              <a:rPr lang="zh-CN" altLang="en-US" sz="2400" dirty="0"/>
              <a:t>假设在一个深度网络中，我们期望一个非线性单元（可以为一层或多层的卷积层）</a:t>
            </a:r>
            <a:r>
              <a:rPr lang="en-US" altLang="zh-CN" sz="2400" dirty="0"/>
              <a:t>f(</a:t>
            </a:r>
            <a:r>
              <a:rPr lang="en-US" altLang="zh-CN" sz="2400" dirty="0" err="1"/>
              <a:t>x,θ</a:t>
            </a:r>
            <a:r>
              <a:rPr lang="en-US" altLang="zh-CN" sz="2400" dirty="0"/>
              <a:t>)</a:t>
            </a:r>
            <a:r>
              <a:rPr lang="zh-CN" altLang="en-US" sz="2400" dirty="0"/>
              <a:t>去逼近一个目标函数为</a:t>
            </a:r>
            <a:r>
              <a:rPr lang="en-US" altLang="zh-CN" sz="2400" dirty="0"/>
              <a:t>h(x)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400" dirty="0"/>
              <a:t>将目标函数拆分成两部分：</a:t>
            </a:r>
            <a:r>
              <a:rPr lang="zh-CN" altLang="en-US" sz="2400" dirty="0">
                <a:solidFill>
                  <a:srgbClr val="FF0000"/>
                </a:solidFill>
              </a:rPr>
              <a:t>恒等函数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残差函数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91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4871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6692033" y="4871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  <a:endParaRPr lang="zh-CN" altLang="en-US" dirty="0"/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  <a:endParaRPr lang="zh-CN" altLang="en-US" dirty="0"/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70" dirty="0">
                <a:solidFill>
                  <a:schemeClr val="accent6"/>
                </a:solidFill>
              </a:rPr>
              <a:t>Filter</a:t>
            </a:r>
            <a:endParaRPr lang="zh-CN" altLang="en-US" sz="1070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70" dirty="0">
                <a:solidFill>
                  <a:schemeClr val="accent6"/>
                </a:solidFill>
              </a:rPr>
              <a:t>输入</a:t>
            </a:r>
            <a:endParaRPr lang="zh-CN" altLang="en-US" sz="1070" dirty="0">
              <a:solidFill>
                <a:schemeClr val="accent6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70" dirty="0">
                <a:solidFill>
                  <a:schemeClr val="accent6"/>
                </a:solidFill>
              </a:rPr>
              <a:t>卷积层</a:t>
            </a:r>
            <a:endParaRPr lang="zh-CN" altLang="en-US" sz="1070" dirty="0">
              <a:solidFill>
                <a:schemeClr val="accent6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70" dirty="0">
                <a:solidFill>
                  <a:schemeClr val="accent6"/>
                </a:solidFill>
              </a:rPr>
              <a:t>Pooling</a:t>
            </a:r>
            <a:r>
              <a:rPr lang="zh-CN" altLang="en-US" sz="1070" dirty="0">
                <a:solidFill>
                  <a:schemeClr val="accent6"/>
                </a:solidFill>
              </a:rPr>
              <a:t>层</a:t>
            </a:r>
            <a:endParaRPr lang="zh-CN" altLang="en-US" sz="1070" dirty="0">
              <a:solidFill>
                <a:schemeClr val="accent6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70" dirty="0">
                <a:solidFill>
                  <a:schemeClr val="accent6"/>
                </a:solidFill>
              </a:rPr>
              <a:t>输出</a:t>
            </a:r>
            <a:endParaRPr lang="zh-CN" altLang="en-US" sz="1070" dirty="0">
              <a:solidFill>
                <a:schemeClr val="accent6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  <a:endParaRPr lang="en-US" altLang="zh-CN" sz="2000" dirty="0"/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AlphaGo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905000"/>
            <a:ext cx="7841038" cy="2940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0" y="52612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分布式系统：</a:t>
            </a:r>
            <a:r>
              <a:rPr lang="en-US" altLang="zh-CN" dirty="0">
                <a:solidFill>
                  <a:srgbClr val="FF0000"/>
                </a:solidFill>
              </a:rPr>
              <a:t>1202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176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单机版：</a:t>
            </a:r>
            <a:r>
              <a:rPr lang="en-US" altLang="zh-CN" dirty="0">
                <a:solidFill>
                  <a:srgbClr val="FF0000"/>
                </a:solidFill>
              </a:rPr>
              <a:t>48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CPU 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8 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走子速度：</a:t>
            </a:r>
            <a:r>
              <a:rPr lang="en-US" altLang="zh-CN" dirty="0">
                <a:solidFill>
                  <a:srgbClr val="FF0000"/>
                </a:solidFill>
              </a:rPr>
              <a:t>3 </a:t>
            </a:r>
            <a:r>
              <a:rPr lang="zh-CN" altLang="en-US" dirty="0">
                <a:solidFill>
                  <a:srgbClr val="FF0000"/>
                </a:solidFill>
              </a:rPr>
              <a:t>毫秒</a:t>
            </a:r>
            <a:r>
              <a:rPr lang="en-US" altLang="zh-CN" dirty="0">
                <a:solidFill>
                  <a:srgbClr val="FF0000"/>
                </a:solidFill>
              </a:rPr>
              <a:t>-2 </a:t>
            </a:r>
            <a:r>
              <a:rPr lang="zh-CN" altLang="en-US" dirty="0">
                <a:solidFill>
                  <a:srgbClr val="FF0000"/>
                </a:solidFill>
              </a:rPr>
              <a:t>微秒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26" name="Picture 2" descr="Image result for Object Detec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  <a:endParaRPr lang="zh-CN" altLang="en-US" dirty="0"/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  <a:endParaRPr lang="en-US" altLang="zh-CN" sz="2000" dirty="0"/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  <a:endParaRPr lang="zh-CN" altLang="en-US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2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谢  谢</a:t>
            </a:r>
            <a:endParaRPr lang="en-US" altLang="zh-CN" sz="3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9" name="内容占位符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57400" y="43402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8" y="3762071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 rotWithShape="1">
                <a:blip r:embed="rId3"/>
                <a:stretch>
                  <a:fillRect t="-14" r="4" b="-23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91503"/>
            <a:ext cx="7550500" cy="198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38241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15200" y="3872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+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1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−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1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−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64" r="1" b="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239000" y="53371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  <a:endParaRPr lang="en-US" altLang="zh-CN" i="1" dirty="0">
              <a:solidFill>
                <a:schemeClr val="accent3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16.9"/>
</p:tagLst>
</file>

<file path=ppt/tags/tag2.xml><?xml version="1.0" encoding="utf-8"?>
<p:tagLst xmlns:p="http://schemas.openxmlformats.org/presentationml/2006/main">
  <p:tag name="TIMING" val="|61.9"/>
</p:tagLst>
</file>

<file path=ppt/tags/tag3.xml><?xml version="1.0" encoding="utf-8"?>
<p:tagLst xmlns:p="http://schemas.openxmlformats.org/presentationml/2006/main">
  <p:tag name="TIMING" val="|112.2|3.9|88"/>
</p:tagLst>
</file>

<file path=ppt/tags/tag4.xml><?xml version="1.0" encoding="utf-8"?>
<p:tagLst xmlns:p="http://schemas.openxmlformats.org/presentationml/2006/main">
  <p:tag name="TIMING" val="|21.8"/>
</p:tagLst>
</file>

<file path=ppt/tags/tag5.xml><?xml version="1.0" encoding="utf-8"?>
<p:tagLst xmlns:p="http://schemas.openxmlformats.org/presentationml/2006/main">
  <p:tag name="TIMING" val="|126.9"/>
</p:tagLst>
</file>

<file path=ppt/tags/tag6.xml><?xml version="1.0" encoding="utf-8"?>
<p:tagLst xmlns:p="http://schemas.openxmlformats.org/presentationml/2006/main">
  <p:tag name="TIMING" val="|0.7|52.1|0.6|0.4|0.3"/>
</p:tagLst>
</file>

<file path=ppt/tags/tag7.xml><?xml version="1.0" encoding="utf-8"?>
<p:tagLst xmlns:p="http://schemas.openxmlformats.org/presentationml/2006/main">
  <p:tag name="TIMING" val="|17.4"/>
</p:tagLst>
</file>

<file path=ppt/tags/tag8.xml><?xml version="1.0" encoding="utf-8"?>
<p:tagLst xmlns:p="http://schemas.openxmlformats.org/presentationml/2006/main">
  <p:tag name="KSO_WPP_MARK_KEY" val="6edb048d-7c74-4f86-b82a-5d22b0fad267"/>
  <p:tag name="COMMONDATA" val="eyJoZGlkIjoiZDllYzVmN2MxOWQ2M2I2ZWZkYjBhYTFhMmRhODZkMjM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0</TotalTime>
  <Words>2959</Words>
  <Application>WPS 演示</Application>
  <PresentationFormat>宽屏</PresentationFormat>
  <Paragraphs>294</Paragraphs>
  <Slides>51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0" baseType="lpstr">
      <vt:lpstr>Arial</vt:lpstr>
      <vt:lpstr>宋体</vt:lpstr>
      <vt:lpstr>Wingdings</vt:lpstr>
      <vt:lpstr>Cambria</vt:lpstr>
      <vt:lpstr>Calibri</vt:lpstr>
      <vt:lpstr>Wingdings 3</vt:lpstr>
      <vt:lpstr>Wingdings 3</vt:lpstr>
      <vt:lpstr>Cambria Math</vt:lpstr>
      <vt:lpstr>STIX Two Math</vt:lpstr>
      <vt:lpstr>Times New Roman</vt:lpstr>
      <vt:lpstr>微软雅黑</vt:lpstr>
      <vt:lpstr>Helvetica</vt:lpstr>
      <vt:lpstr>华文楷体</vt:lpstr>
      <vt:lpstr>等线</vt:lpstr>
      <vt:lpstr>Arial Unicode MS</vt:lpstr>
      <vt:lpstr>Arial Unicode MS</vt:lpstr>
      <vt:lpstr>BatangChe</vt:lpstr>
      <vt:lpstr>Segoe Print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林澜叶</cp:lastModifiedBy>
  <cp:revision>1846</cp:revision>
  <dcterms:created xsi:type="dcterms:W3CDTF">2009-03-19T21:17:00Z</dcterms:created>
  <dcterms:modified xsi:type="dcterms:W3CDTF">2022-10-08T14:11:27Z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6AA485F3A3A24BAEBE26518F3F323F17</vt:lpwstr>
  </property>
  <property fmtid="{D5CDD505-2E9C-101B-9397-08002B2CF9AE}" pid="3" name="KSOProductBuildVer">
    <vt:lpwstr>2052-11.1.0.12313</vt:lpwstr>
  </property>
</Properties>
</file>